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9" r:id="rId2"/>
    <p:sldId id="276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6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40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1565" y="62"/>
      </p:cViewPr>
      <p:guideLst>
        <p:guide orient="horz" pos="3024"/>
        <p:guide pos="40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webp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20952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77147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53752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87296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321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15047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39029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83376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72322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09385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01178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973D9-901F-4BCC-B74A-FA27E03146C6}" type="datetimeFigureOut">
              <a:rPr lang="en-IE" smtClean="0"/>
              <a:t>06/10/2025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543A0C-4507-4D33-84E5-5C49B9812C3C}" type="slidenum">
              <a:rPr lang="en-IE" smtClean="0"/>
              <a:t>‹nº›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00524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eb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5CEE050-37F0-DF43-A3AB-6BDE5D3120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63091" y="1"/>
            <a:ext cx="17900073" cy="960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89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F0CB82-DC7B-E4BA-B978-0B655EDE5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6706B93E-56E3-514B-D88E-1FCB840F1558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595D9BB-940B-E723-779F-1E30E28D63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A94FA0C-17BD-0B69-BE5C-FB4556BF81B4}"/>
              </a:ext>
            </a:extLst>
          </p:cNvPr>
          <p:cNvSpPr txBox="1"/>
          <p:nvPr/>
        </p:nvSpPr>
        <p:spPr>
          <a:xfrm>
            <a:off x="1545474" y="584998"/>
            <a:ext cx="10439054" cy="11541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🎧 1. Festas e Raves — O Risco Máximo</a:t>
            </a:r>
          </a:p>
          <a:p>
            <a:r>
              <a:rPr lang="pt-BR" sz="2400" dirty="0">
                <a:solidFill>
                  <a:schemeClr val="bg1"/>
                </a:solidFill>
              </a:rPr>
              <a:t>Em grandes festas e raves, </a:t>
            </a:r>
            <a:r>
              <a:rPr lang="pt-BR" sz="2400" b="1" dirty="0">
                <a:solidFill>
                  <a:schemeClr val="bg1"/>
                </a:solidFill>
              </a:rPr>
              <a:t>o controle sobre o que se consome é mínimo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Bebidas compartilhadas, garrafas abertas por desconhecidos e “combos” vendidos sem selo são portas abertas para o metanol.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Exemplo: em eventos recentes, autoridades encontraram </a:t>
            </a:r>
            <a:r>
              <a:rPr lang="pt-BR" sz="2400" b="1" dirty="0">
                <a:solidFill>
                  <a:schemeClr val="bg1"/>
                </a:solidFill>
              </a:rPr>
              <a:t>bebidas falsificadas misturadas com energéticos e álcool artesanal</a:t>
            </a:r>
            <a:r>
              <a:rPr lang="pt-BR" sz="2400" dirty="0">
                <a:solidFill>
                  <a:schemeClr val="bg1"/>
                </a:solidFill>
              </a:rPr>
              <a:t> — sem rótulo, sem controle, </a:t>
            </a:r>
            <a:r>
              <a:rPr lang="pt-BR" sz="2400" b="1" dirty="0">
                <a:solidFill>
                  <a:schemeClr val="bg1"/>
                </a:solidFill>
              </a:rPr>
              <a:t>com risco letal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</a:p>
          <a:p>
            <a:r>
              <a:rPr lang="pt-BR" sz="2400" dirty="0">
                <a:solidFill>
                  <a:schemeClr val="bg1"/>
                </a:solidFill>
              </a:rPr>
              <a:t>⚠️ </a:t>
            </a:r>
            <a:r>
              <a:rPr lang="pt-BR" sz="2400" b="1" dirty="0">
                <a:solidFill>
                  <a:schemeClr val="bg1"/>
                </a:solidFill>
              </a:rPr>
              <a:t>Fique esperto:</a:t>
            </a:r>
            <a:r>
              <a:rPr lang="pt-BR" sz="2400" dirty="0">
                <a:solidFill>
                  <a:schemeClr val="bg1"/>
                </a:solidFill>
              </a:rPr>
              <a:t> só consuma o que você </a:t>
            </a:r>
            <a:r>
              <a:rPr lang="pt-BR" sz="2400" b="1" dirty="0">
                <a:solidFill>
                  <a:schemeClr val="bg1"/>
                </a:solidFill>
              </a:rPr>
              <a:t>viu sendo aberto</a:t>
            </a:r>
            <a:r>
              <a:rPr lang="pt-BR" sz="2400" dirty="0">
                <a:solidFill>
                  <a:schemeClr val="bg1"/>
                </a:solidFill>
              </a:rPr>
              <a:t>, e combine um “sistema de amigos” para vigiar uns aos outros.</a:t>
            </a:r>
          </a:p>
          <a:p>
            <a:br>
              <a:rPr lang="pt-BR" sz="2400" dirty="0">
                <a:solidFill>
                  <a:schemeClr val="bg1"/>
                </a:solidFill>
              </a:rPr>
            </a:br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b="1" dirty="0">
                <a:solidFill>
                  <a:schemeClr val="bg1"/>
                </a:solidFill>
              </a:rPr>
              <a:t>🍻 2. Bares — Mudança de Hábitos</a:t>
            </a:r>
          </a:p>
          <a:p>
            <a:r>
              <a:rPr lang="pt-BR" sz="2400" dirty="0">
                <a:solidFill>
                  <a:schemeClr val="bg1"/>
                </a:solidFill>
              </a:rPr>
              <a:t>Bares e restaurantes também entraram na linha de frente da prevenção.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Após alertas recentes, muitos consumidores </a:t>
            </a:r>
            <a:r>
              <a:rPr lang="pt-BR" sz="2400" b="1" dirty="0">
                <a:solidFill>
                  <a:schemeClr val="bg1"/>
                </a:solidFill>
              </a:rPr>
              <a:t>migraram para cervejas e vinhos</a:t>
            </a:r>
            <a:r>
              <a:rPr lang="pt-BR" sz="2400" dirty="0">
                <a:solidFill>
                  <a:schemeClr val="bg1"/>
                </a:solidFill>
              </a:rPr>
              <a:t>, considerados </a:t>
            </a:r>
            <a:r>
              <a:rPr lang="pt-BR" sz="2400" b="1" dirty="0">
                <a:solidFill>
                  <a:schemeClr val="bg1"/>
                </a:solidFill>
              </a:rPr>
              <a:t>mais seguros por terem cadeia de produção industrial rastreável</a:t>
            </a:r>
            <a:r>
              <a:rPr lang="pt-BR" sz="2400" dirty="0">
                <a:solidFill>
                  <a:schemeClr val="bg1"/>
                </a:solidFill>
              </a:rPr>
              <a:t>, segundo dados do </a:t>
            </a:r>
            <a:r>
              <a:rPr lang="pt-BR" sz="2400" i="1" dirty="0">
                <a:solidFill>
                  <a:schemeClr val="bg1"/>
                </a:solidFill>
              </a:rPr>
              <a:t>Estadão</a:t>
            </a:r>
            <a:r>
              <a:rPr lang="pt-BR" sz="2400" dirty="0">
                <a:solidFill>
                  <a:schemeClr val="bg1"/>
                </a:solidFill>
              </a:rPr>
              <a:t> (2025).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Mesmo assim, </a:t>
            </a:r>
            <a:r>
              <a:rPr lang="pt-BR" sz="2400" b="1" dirty="0">
                <a:solidFill>
                  <a:schemeClr val="bg1"/>
                </a:solidFill>
              </a:rPr>
              <a:t>falsificações ainda ocorrem</a:t>
            </a:r>
            <a:r>
              <a:rPr lang="pt-BR" sz="2400" dirty="0">
                <a:solidFill>
                  <a:schemeClr val="bg1"/>
                </a:solidFill>
              </a:rPr>
              <a:t>, especialmente em destilados vendidos em garrafas avulsas.</a:t>
            </a:r>
          </a:p>
          <a:p>
            <a:r>
              <a:rPr lang="pt-BR" sz="2400" dirty="0">
                <a:solidFill>
                  <a:schemeClr val="bg1"/>
                </a:solidFill>
              </a:rPr>
              <a:t>💡 </a:t>
            </a:r>
            <a:r>
              <a:rPr lang="pt-BR" sz="2400" b="1" dirty="0">
                <a:solidFill>
                  <a:schemeClr val="bg1"/>
                </a:solidFill>
              </a:rPr>
              <a:t>Dica:</a:t>
            </a:r>
            <a:r>
              <a:rPr lang="pt-BR" sz="2400" dirty="0">
                <a:solidFill>
                  <a:schemeClr val="bg1"/>
                </a:solidFill>
              </a:rPr>
              <a:t> desconfie de promoções exageradas, garrafas sem lacre e bebidas servidas “do nada”.</a:t>
            </a:r>
          </a:p>
          <a:p>
            <a:br>
              <a:rPr lang="pt-BR" sz="2400" dirty="0">
                <a:solidFill>
                  <a:schemeClr val="bg1"/>
                </a:solidFill>
              </a:rPr>
            </a:br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b="1" dirty="0">
                <a:solidFill>
                  <a:schemeClr val="bg1"/>
                </a:solidFill>
              </a:rPr>
              <a:t>📱 3. O Perigo Digital — Apps e Redes Sociais</a:t>
            </a:r>
          </a:p>
          <a:p>
            <a:r>
              <a:rPr lang="pt-BR" sz="2400" dirty="0">
                <a:solidFill>
                  <a:schemeClr val="bg1"/>
                </a:solidFill>
              </a:rPr>
              <a:t>As redes estão cheias de </a:t>
            </a:r>
            <a:r>
              <a:rPr lang="pt-BR" sz="2400" b="1" dirty="0">
                <a:solidFill>
                  <a:schemeClr val="bg1"/>
                </a:solidFill>
              </a:rPr>
              <a:t>“revendedores” oferecendo bebidas importadas, combos de festa e promoções relâmpago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Mas, por trás de fotos bem feitas, </a:t>
            </a:r>
            <a:r>
              <a:rPr lang="pt-BR" sz="2400" b="1" dirty="0">
                <a:solidFill>
                  <a:schemeClr val="bg1"/>
                </a:solidFill>
              </a:rPr>
              <a:t>há um risco invisível</a:t>
            </a:r>
            <a:r>
              <a:rPr lang="pt-BR" sz="2400" dirty="0">
                <a:solidFill>
                  <a:schemeClr val="bg1"/>
                </a:solidFill>
              </a:rPr>
              <a:t>: perfis falsos vendendo </a:t>
            </a:r>
            <a:r>
              <a:rPr lang="pt-BR" sz="2400" b="1" dirty="0">
                <a:solidFill>
                  <a:schemeClr val="bg1"/>
                </a:solidFill>
              </a:rPr>
              <a:t>produtos adulterados com metanol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Plataformas de delivery e marketplaces também têm sido monitoradas pela Anvisa e pela Polícia Civil.</a:t>
            </a:r>
          </a:p>
          <a:p>
            <a:r>
              <a:rPr lang="pt-BR" sz="2400" dirty="0">
                <a:solidFill>
                  <a:schemeClr val="bg1"/>
                </a:solidFill>
              </a:rPr>
              <a:t>🧠 </a:t>
            </a:r>
            <a:r>
              <a:rPr lang="pt-BR" sz="2400" b="1" dirty="0">
                <a:solidFill>
                  <a:schemeClr val="bg1"/>
                </a:solidFill>
              </a:rPr>
              <a:t>Fique atento:</a:t>
            </a:r>
            <a:r>
              <a:rPr lang="pt-BR" sz="2400" dirty="0">
                <a:solidFill>
                  <a:schemeClr val="bg1"/>
                </a:solidFill>
              </a:rPr>
              <a:t> desconfie de links diretos, perfis novos e anúncios sem CNPJ.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O barato pode sair — literalmente — </a:t>
            </a:r>
            <a:r>
              <a:rPr lang="pt-BR" sz="2400" b="1" dirty="0">
                <a:solidFill>
                  <a:schemeClr val="bg1"/>
                </a:solidFill>
              </a:rPr>
              <a:t>caro demais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5A85C52-D2DA-47A8-678C-264FC604A73C}"/>
              </a:ext>
            </a:extLst>
          </p:cNvPr>
          <p:cNvSpPr txBox="1"/>
          <p:nvPr/>
        </p:nvSpPr>
        <p:spPr>
          <a:xfrm>
            <a:off x="5620720" y="4998720"/>
            <a:ext cx="1999488" cy="1780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135659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3D753-2648-8ED6-4BED-A5A0388D8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EC588D-6744-DA0C-3889-401BF9691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7AAC9BC5-35F3-06E3-F187-62F9CDE64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81" y="2555875"/>
            <a:ext cx="6091238" cy="6091238"/>
          </a:xfr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BD92C17-3256-C309-4B21-7F8D5FF4A1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FBB4091-B18E-2F6C-08D4-253C3754A9B0}"/>
              </a:ext>
            </a:extLst>
          </p:cNvPr>
          <p:cNvSpPr txBox="1"/>
          <p:nvPr/>
        </p:nvSpPr>
        <p:spPr>
          <a:xfrm>
            <a:off x="2798618" y="1602423"/>
            <a:ext cx="7204363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2 - </a:t>
            </a:r>
            <a:r>
              <a:rPr lang="pt-BR" sz="5400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CAPÍTULO 4</a:t>
            </a: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Plano de Ação - Proteja-se e Proteja Seus Amigos                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</a:br>
            <a:br>
              <a:rPr lang="pt-BR" dirty="0">
                <a:solidFill>
                  <a:schemeClr val="bg1"/>
                </a:solidFill>
              </a:rPr>
            </a:br>
            <a:endParaRPr lang="pt-BR" sz="1000" dirty="0">
              <a:solidFill>
                <a:schemeClr val="bg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45901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573A86-E1E5-14A4-F232-D79026546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D088E99E-0017-CBC4-F878-4541BD27299D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8DDD5AD-554D-7366-0D41-6B7688B8D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0D22367-67B3-B583-26DB-4E7329FE3DFA}"/>
              </a:ext>
            </a:extLst>
          </p:cNvPr>
          <p:cNvSpPr txBox="1"/>
          <p:nvPr/>
        </p:nvSpPr>
        <p:spPr>
          <a:xfrm>
            <a:off x="1545474" y="584998"/>
            <a:ext cx="104390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	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4AF914B-3230-576D-A58C-5E86D305BE1A}"/>
              </a:ext>
            </a:extLst>
          </p:cNvPr>
          <p:cNvSpPr txBox="1"/>
          <p:nvPr/>
        </p:nvSpPr>
        <p:spPr>
          <a:xfrm>
            <a:off x="5620720" y="4998720"/>
            <a:ext cx="1999488" cy="1780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7895191-B81B-ACAE-796E-1328DBF29EB1}"/>
              </a:ext>
            </a:extLst>
          </p:cNvPr>
          <p:cNvSpPr txBox="1"/>
          <p:nvPr/>
        </p:nvSpPr>
        <p:spPr>
          <a:xfrm>
            <a:off x="1648691" y="1343891"/>
            <a:ext cx="10612582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🚨 CAPÍTULO 2 — Protocolo de Prevenção e Emergência</a:t>
            </a:r>
          </a:p>
          <a:p>
            <a:r>
              <a:rPr lang="pt-BR" b="1" dirty="0">
                <a:solidFill>
                  <a:schemeClr val="bg1"/>
                </a:solidFill>
              </a:rPr>
              <a:t>🛡️ PREVENÇÃO: TRÊS AÇÕES QUE SALVAM VIDAS</a:t>
            </a:r>
          </a:p>
          <a:p>
            <a:r>
              <a:rPr lang="pt-BR" b="1" dirty="0">
                <a:solidFill>
                  <a:schemeClr val="bg1"/>
                </a:solidFill>
              </a:rPr>
              <a:t>Compre você mesmo.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Evite aceitar bebidas de origem duvidosa. Adquira apenas de </a:t>
            </a:r>
            <a:r>
              <a:rPr lang="pt-BR" b="1" dirty="0">
                <a:solidFill>
                  <a:schemeClr val="bg1"/>
                </a:solidFill>
              </a:rPr>
              <a:t>fontes conhecidas e verificáveis</a:t>
            </a:r>
            <a:r>
              <a:rPr lang="pt-BR" dirty="0">
                <a:solidFill>
                  <a:schemeClr val="bg1"/>
                </a:solidFill>
              </a:rPr>
              <a:t>, e desconfie de preços muito baixos.</a:t>
            </a:r>
          </a:p>
          <a:p>
            <a:r>
              <a:rPr lang="pt-BR" b="1" dirty="0">
                <a:solidFill>
                  <a:schemeClr val="bg1"/>
                </a:solidFill>
              </a:rPr>
              <a:t>Veja abrir.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Sempre </a:t>
            </a:r>
            <a:r>
              <a:rPr lang="pt-BR" b="1" dirty="0">
                <a:solidFill>
                  <a:schemeClr val="bg1"/>
                </a:solidFill>
              </a:rPr>
              <a:t>observe o momento em que a garrafa é aberta</a:t>
            </a:r>
            <a:r>
              <a:rPr lang="pt-BR" dirty="0">
                <a:solidFill>
                  <a:schemeClr val="bg1"/>
                </a:solidFill>
              </a:rPr>
              <a:t>. Lacres violados, tampas soltas ou ausência de selo fiscal são sinais claros de risco.</a:t>
            </a:r>
          </a:p>
          <a:p>
            <a:r>
              <a:rPr lang="pt-BR" b="1" dirty="0">
                <a:solidFill>
                  <a:schemeClr val="bg1"/>
                </a:solidFill>
              </a:rPr>
              <a:t>Sistema de amigos.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Em festas, </a:t>
            </a:r>
            <a:r>
              <a:rPr lang="pt-BR" b="1" dirty="0">
                <a:solidFill>
                  <a:schemeClr val="bg1"/>
                </a:solidFill>
              </a:rPr>
              <a:t>cuide de quem está com você</a:t>
            </a:r>
            <a:r>
              <a:rPr lang="pt-BR" dirty="0">
                <a:solidFill>
                  <a:schemeClr val="bg1"/>
                </a:solidFill>
              </a:rPr>
              <a:t>. Se alguém apresentar sintomas estranhos, </a:t>
            </a:r>
            <a:r>
              <a:rPr lang="pt-BR" b="1" dirty="0">
                <a:solidFill>
                  <a:schemeClr val="bg1"/>
                </a:solidFill>
              </a:rPr>
              <a:t>não minimize — aja rápido</a:t>
            </a:r>
            <a:r>
              <a:rPr lang="pt-BR" dirty="0">
                <a:solidFill>
                  <a:schemeClr val="bg1"/>
                </a:solidFill>
              </a:rPr>
              <a:t>. A prevenção é coletiva.</a:t>
            </a:r>
          </a:p>
          <a:p>
            <a:br>
              <a:rPr lang="pt-BR" dirty="0">
                <a:solidFill>
                  <a:schemeClr val="bg1"/>
                </a:solidFill>
              </a:rPr>
            </a:br>
            <a:endParaRPr lang="pt-BR" dirty="0">
              <a:solidFill>
                <a:schemeClr val="bg1"/>
              </a:solidFill>
            </a:endParaRPr>
          </a:p>
          <a:p>
            <a:r>
              <a:rPr lang="pt-BR" b="1" dirty="0">
                <a:solidFill>
                  <a:schemeClr val="bg1"/>
                </a:solidFill>
              </a:rPr>
              <a:t>⛑️ EMERGÊNCIA: REAJA IMEDIATAMENTE</a:t>
            </a:r>
          </a:p>
          <a:p>
            <a:r>
              <a:rPr lang="pt-BR" b="1" dirty="0">
                <a:solidFill>
                  <a:schemeClr val="bg1"/>
                </a:solidFill>
              </a:rPr>
              <a:t>Sintomas de alerta (Ministério da Saúde):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Náuseas e tontura intensas</a:t>
            </a:r>
          </a:p>
          <a:p>
            <a:r>
              <a:rPr lang="pt-BR" dirty="0">
                <a:solidFill>
                  <a:schemeClr val="bg1"/>
                </a:solidFill>
              </a:rPr>
              <a:t>Visão turva ou perda de foco</a:t>
            </a:r>
          </a:p>
          <a:p>
            <a:r>
              <a:rPr lang="pt-BR" dirty="0">
                <a:solidFill>
                  <a:schemeClr val="bg1"/>
                </a:solidFill>
              </a:rPr>
              <a:t>Dor de cabeça forte e repentina</a:t>
            </a:r>
          </a:p>
          <a:p>
            <a:r>
              <a:rPr lang="pt-BR" dirty="0">
                <a:solidFill>
                  <a:schemeClr val="bg1"/>
                </a:solidFill>
              </a:rPr>
              <a:t>Falta de coordenação ou confusão mental</a:t>
            </a:r>
          </a:p>
          <a:p>
            <a:r>
              <a:rPr lang="pt-BR" b="1" dirty="0">
                <a:solidFill>
                  <a:schemeClr val="bg1"/>
                </a:solidFill>
              </a:rPr>
              <a:t>Procedimento imediato: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➡️ </a:t>
            </a:r>
            <a:r>
              <a:rPr lang="pt-BR" b="1" dirty="0">
                <a:solidFill>
                  <a:schemeClr val="bg1"/>
                </a:solidFill>
              </a:rPr>
              <a:t>Ligue para o SAMU (192)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➡️ </a:t>
            </a:r>
            <a:r>
              <a:rPr lang="pt-BR" b="1" dirty="0">
                <a:solidFill>
                  <a:schemeClr val="bg1"/>
                </a:solidFill>
              </a:rPr>
              <a:t>Vá ao hospital imediatamente — não espere os sintomas passarem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➡️ </a:t>
            </a:r>
            <a:r>
              <a:rPr lang="pt-BR" b="1" dirty="0">
                <a:solidFill>
                  <a:schemeClr val="bg1"/>
                </a:solidFill>
              </a:rPr>
              <a:t>Leve a embalagem da bebida</a:t>
            </a:r>
            <a:r>
              <a:rPr lang="pt-BR" dirty="0">
                <a:solidFill>
                  <a:schemeClr val="bg1"/>
                </a:solidFill>
              </a:rPr>
              <a:t>, se possível, para análise médica.</a:t>
            </a:r>
          </a:p>
          <a:p>
            <a:r>
              <a:rPr lang="pt-BR" dirty="0">
                <a:solidFill>
                  <a:schemeClr val="bg1"/>
                </a:solidFill>
              </a:rPr>
              <a:t>🩸 </a:t>
            </a:r>
            <a:r>
              <a:rPr lang="pt-BR" b="1" dirty="0">
                <a:solidFill>
                  <a:schemeClr val="bg1"/>
                </a:solidFill>
              </a:rPr>
              <a:t>Cada minuto conta.</a:t>
            </a:r>
            <a:r>
              <a:rPr lang="pt-BR" dirty="0">
                <a:solidFill>
                  <a:schemeClr val="bg1"/>
                </a:solidFill>
              </a:rPr>
              <a:t> O metanol pode causar </a:t>
            </a:r>
            <a:r>
              <a:rPr lang="pt-BR" b="1" dirty="0">
                <a:solidFill>
                  <a:schemeClr val="bg1"/>
                </a:solidFill>
              </a:rPr>
              <a:t>cegueira ou morte</a:t>
            </a:r>
            <a:r>
              <a:rPr lang="pt-BR" dirty="0">
                <a:solidFill>
                  <a:schemeClr val="bg1"/>
                </a:solidFill>
              </a:rPr>
              <a:t> em poucas horas.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Agir rápido </a:t>
            </a:r>
            <a:r>
              <a:rPr lang="pt-BR" b="1" dirty="0">
                <a:solidFill>
                  <a:schemeClr val="bg1"/>
                </a:solidFill>
              </a:rPr>
              <a:t>pode ser a diferença entre a vida e a perda irreversível.</a:t>
            </a:r>
            <a:endParaRPr lang="pt-BR" dirty="0">
              <a:solidFill>
                <a:schemeClr val="bg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519945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4D1A2A-34D5-E2DA-BC3D-3E1BB4BB3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B375A5-2CFF-4624-17FD-4547D9C4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6AEBC2DA-9937-E9F0-312F-14B042F6B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81" y="2555875"/>
            <a:ext cx="6091238" cy="6091238"/>
          </a:xfr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6410FBC-3550-586B-2A79-DC4ACEA724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340311D-6004-7835-7404-CB88394424A0}"/>
              </a:ext>
            </a:extLst>
          </p:cNvPr>
          <p:cNvSpPr txBox="1"/>
          <p:nvPr/>
        </p:nvSpPr>
        <p:spPr>
          <a:xfrm>
            <a:off x="2798618" y="1602423"/>
            <a:ext cx="7204363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2 - </a:t>
            </a:r>
            <a:r>
              <a:rPr lang="pt-BR" sz="5400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CAPÍTULO 5</a:t>
            </a: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Suas Dúvidas Respondidas (FAQ)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</a:br>
            <a:br>
              <a:rPr lang="pt-BR" dirty="0">
                <a:solidFill>
                  <a:schemeClr val="bg1"/>
                </a:solidFill>
              </a:rPr>
            </a:br>
            <a:endParaRPr lang="pt-BR" sz="1000" dirty="0">
              <a:solidFill>
                <a:schemeClr val="bg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50376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64DA12-653D-1C2B-089B-3C585E7D8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F9FC741-FEEB-9B36-3A34-A6F5ED6994BD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C8CAF9D-C248-13BE-FB96-0B3C21167E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82F2E75-FB80-2474-0F95-C209799CFDA0}"/>
              </a:ext>
            </a:extLst>
          </p:cNvPr>
          <p:cNvSpPr txBox="1"/>
          <p:nvPr/>
        </p:nvSpPr>
        <p:spPr>
          <a:xfrm>
            <a:off x="1545474" y="584998"/>
            <a:ext cx="10439054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🧩 1. “Sempre bebi isso e estou vivo.”</a:t>
            </a:r>
          </a:p>
          <a:p>
            <a:r>
              <a:rPr lang="pt-BR" sz="2400" dirty="0">
                <a:solidFill>
                  <a:schemeClr val="bg1"/>
                </a:solidFill>
              </a:rPr>
              <a:t>É o argumento mais comum — e também o mais perigoso.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O </a:t>
            </a:r>
            <a:r>
              <a:rPr lang="pt-BR" sz="2400" b="1" dirty="0">
                <a:solidFill>
                  <a:schemeClr val="bg1"/>
                </a:solidFill>
              </a:rPr>
              <a:t>metanol não tem cheiro, gosto nem aparência diferente</a:t>
            </a:r>
            <a:r>
              <a:rPr lang="pt-BR" sz="2400" dirty="0">
                <a:solidFill>
                  <a:schemeClr val="bg1"/>
                </a:solidFill>
              </a:rPr>
              <a:t>, e seus efeitos </a:t>
            </a:r>
            <a:r>
              <a:rPr lang="pt-BR" sz="2400" b="1" dirty="0">
                <a:solidFill>
                  <a:schemeClr val="bg1"/>
                </a:solidFill>
              </a:rPr>
              <a:t>mudam conforme a quantidade ingerida e o metabolismo de cada pessoa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Você pode ter tido sorte antes, mas </a:t>
            </a:r>
            <a:r>
              <a:rPr lang="pt-BR" sz="2400" b="1" dirty="0">
                <a:solidFill>
                  <a:schemeClr val="bg1"/>
                </a:solidFill>
              </a:rPr>
              <a:t>basta uma dose contaminada</a:t>
            </a:r>
            <a:r>
              <a:rPr lang="pt-BR" sz="2400" dirty="0">
                <a:solidFill>
                  <a:schemeClr val="bg1"/>
                </a:solidFill>
              </a:rPr>
              <a:t> para causar </a:t>
            </a:r>
            <a:r>
              <a:rPr lang="pt-BR" sz="2400" b="1" dirty="0">
                <a:solidFill>
                  <a:schemeClr val="bg1"/>
                </a:solidFill>
              </a:rPr>
              <a:t>cegueira irreversível ou morte em poucas horas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👉 </a:t>
            </a:r>
            <a:r>
              <a:rPr lang="pt-BR" sz="2400" b="1" dirty="0">
                <a:solidFill>
                  <a:schemeClr val="bg1"/>
                </a:solidFill>
              </a:rPr>
              <a:t>Não é sobre azar, é sobre química.</a:t>
            </a:r>
            <a:r>
              <a:rPr lang="pt-BR" sz="2400" dirty="0">
                <a:solidFill>
                  <a:schemeClr val="bg1"/>
                </a:solidFill>
              </a:rPr>
              <a:t> O risco é real todas as vezes.</a:t>
            </a:r>
          </a:p>
          <a:p>
            <a:br>
              <a:rPr lang="pt-BR" sz="2400" dirty="0">
                <a:solidFill>
                  <a:schemeClr val="bg1"/>
                </a:solidFill>
              </a:rPr>
            </a:br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b="1" dirty="0">
                <a:solidFill>
                  <a:schemeClr val="bg1"/>
                </a:solidFill>
              </a:rPr>
              <a:t>💸 2. “Não posso gastar muito com bebida.”</a:t>
            </a:r>
          </a:p>
          <a:p>
            <a:r>
              <a:rPr lang="pt-BR" sz="2400" dirty="0">
                <a:solidFill>
                  <a:schemeClr val="bg1"/>
                </a:solidFill>
              </a:rPr>
              <a:t>Entendemos — o preço é tentador.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Mas o </a:t>
            </a:r>
            <a:r>
              <a:rPr lang="pt-BR" sz="2400" b="1" dirty="0">
                <a:solidFill>
                  <a:schemeClr val="bg1"/>
                </a:solidFill>
              </a:rPr>
              <a:t>baixo custo do metanol</a:t>
            </a:r>
            <a:r>
              <a:rPr lang="pt-BR" sz="2400" dirty="0">
                <a:solidFill>
                  <a:schemeClr val="bg1"/>
                </a:solidFill>
              </a:rPr>
              <a:t> é exatamente o que </a:t>
            </a:r>
            <a:r>
              <a:rPr lang="pt-BR" sz="2400" b="1" dirty="0">
                <a:solidFill>
                  <a:schemeClr val="bg1"/>
                </a:solidFill>
              </a:rPr>
              <a:t>atrai falsificadores</a:t>
            </a:r>
            <a:r>
              <a:rPr lang="pt-BR" sz="2400" dirty="0">
                <a:solidFill>
                  <a:schemeClr val="bg1"/>
                </a:solidFill>
              </a:rPr>
              <a:t>. O que parece uma “economia” pode custar </a:t>
            </a:r>
            <a:r>
              <a:rPr lang="pt-BR" sz="2400" b="1" dirty="0">
                <a:solidFill>
                  <a:schemeClr val="bg1"/>
                </a:solidFill>
              </a:rPr>
              <a:t>a sua saúde, visão ou vida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💡 </a:t>
            </a:r>
            <a:r>
              <a:rPr lang="pt-BR" sz="2400" b="1" dirty="0">
                <a:solidFill>
                  <a:schemeClr val="bg1"/>
                </a:solidFill>
              </a:rPr>
              <a:t>Alternativas seguras:</a:t>
            </a:r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dirty="0">
                <a:solidFill>
                  <a:schemeClr val="bg1"/>
                </a:solidFill>
              </a:rPr>
              <a:t>Compre bebidas </a:t>
            </a:r>
            <a:r>
              <a:rPr lang="pt-BR" sz="2400" b="1" dirty="0">
                <a:solidFill>
                  <a:schemeClr val="bg1"/>
                </a:solidFill>
              </a:rPr>
              <a:t>em supermercados, distribuidoras e marcas conhecidas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</a:p>
          <a:p>
            <a:r>
              <a:rPr lang="pt-BR" sz="2400" dirty="0">
                <a:solidFill>
                  <a:schemeClr val="bg1"/>
                </a:solidFill>
              </a:rPr>
              <a:t>Divida o custo entre amigos.</a:t>
            </a:r>
          </a:p>
          <a:p>
            <a:r>
              <a:rPr lang="pt-BR" sz="2400" dirty="0">
                <a:solidFill>
                  <a:schemeClr val="bg1"/>
                </a:solidFill>
              </a:rPr>
              <a:t>Prefira </a:t>
            </a:r>
            <a:r>
              <a:rPr lang="pt-BR" sz="2400" b="1" dirty="0">
                <a:solidFill>
                  <a:schemeClr val="bg1"/>
                </a:solidFill>
              </a:rPr>
              <a:t>opções de menor teor alcoólico e origem verificada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A segurança </a:t>
            </a:r>
            <a:r>
              <a:rPr lang="pt-BR" sz="2400" b="1" dirty="0">
                <a:solidFill>
                  <a:schemeClr val="bg1"/>
                </a:solidFill>
              </a:rPr>
              <a:t>nunca deve ser artigo de luxo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</a:p>
          <a:p>
            <a:br>
              <a:rPr lang="pt-BR" sz="2400" dirty="0">
                <a:solidFill>
                  <a:schemeClr val="bg1"/>
                </a:solidFill>
              </a:rPr>
            </a:br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b="1" dirty="0">
                <a:solidFill>
                  <a:schemeClr val="bg1"/>
                </a:solidFill>
              </a:rPr>
              <a:t>📞 3. “Como denunciar?”</a:t>
            </a:r>
          </a:p>
          <a:p>
            <a:r>
              <a:rPr lang="pt-BR" sz="2400" dirty="0">
                <a:solidFill>
                  <a:schemeClr val="bg1"/>
                </a:solidFill>
              </a:rPr>
              <a:t>Se desconfiar de bebida adulterada ou souber de venda ilegal: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📍 </a:t>
            </a:r>
            <a:r>
              <a:rPr lang="pt-BR" sz="2400" b="1" dirty="0">
                <a:solidFill>
                  <a:schemeClr val="bg1"/>
                </a:solidFill>
              </a:rPr>
              <a:t>Disque Denúncia: 181</a:t>
            </a:r>
            <a:r>
              <a:rPr lang="pt-BR" sz="2400" dirty="0">
                <a:solidFill>
                  <a:schemeClr val="bg1"/>
                </a:solidFill>
              </a:rPr>
              <a:t> (anonimamente)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📍 </a:t>
            </a:r>
            <a:r>
              <a:rPr lang="pt-BR" sz="2400" b="1" dirty="0">
                <a:solidFill>
                  <a:schemeClr val="bg1"/>
                </a:solidFill>
              </a:rPr>
              <a:t>Vigilância Sanitária Municipal</a:t>
            </a:r>
            <a:r>
              <a:rPr lang="pt-BR" sz="2400" dirty="0">
                <a:solidFill>
                  <a:schemeClr val="bg1"/>
                </a:solidFill>
              </a:rPr>
              <a:t> — leve amostras, se possível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📍 </a:t>
            </a:r>
            <a:r>
              <a:rPr lang="pt-BR" sz="2400" b="1" dirty="0">
                <a:solidFill>
                  <a:schemeClr val="bg1"/>
                </a:solidFill>
              </a:rPr>
              <a:t>Polícia Civil ou Procon-SP</a:t>
            </a:r>
            <a:r>
              <a:rPr lang="pt-BR" sz="2400" dirty="0">
                <a:solidFill>
                  <a:schemeClr val="bg1"/>
                </a:solidFill>
              </a:rPr>
              <a:t> — registro formal e investigação</a:t>
            </a:r>
            <a:br>
              <a:rPr lang="pt-BR" sz="2400" dirty="0">
                <a:solidFill>
                  <a:schemeClr val="bg1"/>
                </a:solidFill>
              </a:rPr>
            </a:br>
            <a:r>
              <a:rPr lang="pt-BR" sz="2400" dirty="0">
                <a:solidFill>
                  <a:schemeClr val="bg1"/>
                </a:solidFill>
              </a:rPr>
              <a:t>🔎 Quanto mais rápido o alerta, </a:t>
            </a:r>
            <a:r>
              <a:rPr lang="pt-BR" sz="2400" b="1" dirty="0">
                <a:solidFill>
                  <a:schemeClr val="bg1"/>
                </a:solidFill>
              </a:rPr>
              <a:t>menor o número de vítimas</a:t>
            </a:r>
            <a:r>
              <a:rPr lang="pt-BR" sz="2400" dirty="0">
                <a:solidFill>
                  <a:schemeClr val="bg1"/>
                </a:solidFill>
              </a:rPr>
              <a:t>. Sua denúncia </a:t>
            </a:r>
            <a:r>
              <a:rPr lang="pt-BR" sz="2400" b="1" dirty="0">
                <a:solidFill>
                  <a:schemeClr val="bg1"/>
                </a:solidFill>
              </a:rPr>
              <a:t>pode salvar vidas</a:t>
            </a:r>
            <a:r>
              <a:rPr lang="pt-BR" sz="24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87B64A6-8FDF-5AD9-64EF-FA8877B9CC56}"/>
              </a:ext>
            </a:extLst>
          </p:cNvPr>
          <p:cNvSpPr txBox="1"/>
          <p:nvPr/>
        </p:nvSpPr>
        <p:spPr>
          <a:xfrm>
            <a:off x="5620720" y="4998720"/>
            <a:ext cx="1999488" cy="1780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08668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04D35-0DB2-D894-0663-51C5230CC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CD292-50B1-EB5D-168F-075029978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8D50314D-1D14-4265-8E06-C3754BC8F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81" y="2555875"/>
            <a:ext cx="6091238" cy="6091238"/>
          </a:xfr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E2EE5A2-29F9-608C-6AF7-8218DDF6C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04654" y="0"/>
            <a:ext cx="18260290" cy="96012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A7A4130-78E2-982C-F200-0C82862868CE}"/>
              </a:ext>
            </a:extLst>
          </p:cNvPr>
          <p:cNvSpPr txBox="1"/>
          <p:nvPr/>
        </p:nvSpPr>
        <p:spPr>
          <a:xfrm>
            <a:off x="1004801" y="954087"/>
            <a:ext cx="1104138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Conclusão:</a:t>
            </a:r>
          </a:p>
          <a:p>
            <a:pPr algn="ctr"/>
            <a:r>
              <a:rPr lang="pt-BR" sz="1400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- - - - - - -</a:t>
            </a:r>
            <a:br>
              <a:rPr lang="pt-BR" sz="5400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</a:br>
            <a:r>
              <a:rPr lang="pt-BR" sz="3200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A Melhor Festa é a que Você Lembra:</a:t>
            </a: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endParaRPr lang="en-IE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52C407E-0D70-284F-DBD1-BD2D7E639398}"/>
              </a:ext>
            </a:extLst>
          </p:cNvPr>
          <p:cNvSpPr txBox="1"/>
          <p:nvPr/>
        </p:nvSpPr>
        <p:spPr>
          <a:xfrm>
            <a:off x="1413164" y="2737783"/>
            <a:ext cx="10861963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Entre luzes, risadas e música alta, é fácil esquecer o que realmente importa: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voltar pra casa bem, com boas lembranças — não arrependimentos.</a:t>
            </a:r>
            <a:endParaRPr lang="pt-BR" sz="2200" dirty="0">
              <a:solidFill>
                <a:schemeClr val="bg1"/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>
              <a:buNone/>
            </a:pPr>
            <a:endParaRPr lang="pt-BR" sz="2200" dirty="0">
              <a:solidFill>
                <a:schemeClr val="bg1"/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>
              <a:buNone/>
            </a:pPr>
            <a:endParaRPr lang="pt-BR" sz="2200" dirty="0">
              <a:solidFill>
                <a:schemeClr val="bg1"/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>
              <a:buNone/>
            </a:pP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Neste </a:t>
            </a:r>
            <a:r>
              <a:rPr lang="pt-BR" sz="2200" dirty="0" err="1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eBook</a:t>
            </a: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, você descobriu que o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metanol é um perigo invisível</a:t>
            </a: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, mas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vencê-lo é simples quando você tem informação</a:t>
            </a: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.</a:t>
            </a:r>
            <a:b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</a:b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Aprendeu a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diferenciar o etanol seguro do metanol tóxico</a:t>
            </a: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, a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prevenir riscos com atitudes conscientes</a:t>
            </a: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, e a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agir rápido em caso de emergência</a:t>
            </a: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.  Cada escolha faz diferença.</a:t>
            </a:r>
            <a:b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</a:br>
            <a:endParaRPr lang="pt-BR" sz="2200" dirty="0">
              <a:solidFill>
                <a:schemeClr val="bg1"/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>
              <a:buNone/>
            </a:pPr>
            <a:endParaRPr lang="pt-BR" sz="2200" dirty="0">
              <a:solidFill>
                <a:schemeClr val="bg1"/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>
              <a:buNone/>
            </a:pP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Cada gole consciente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é um ato de cuidado consigo e com quem está ao seu lado</a:t>
            </a: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.</a:t>
            </a:r>
            <a:b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</a:b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A verdadeira curtição é aquela que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não termina em hospital, mas em boas histórias para contar</a:t>
            </a: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.</a:t>
            </a:r>
          </a:p>
          <a:p>
            <a:pPr>
              <a:buNone/>
            </a:pPr>
            <a:endParaRPr lang="pt-BR" sz="2200" dirty="0">
              <a:solidFill>
                <a:schemeClr val="bg1"/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>
              <a:buNone/>
            </a:pPr>
            <a:endParaRPr lang="pt-BR" sz="2200" dirty="0">
              <a:solidFill>
                <a:schemeClr val="bg1"/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>
              <a:buNone/>
            </a:pP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🧠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Conhecimento é proteção.</a:t>
            </a:r>
            <a:b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</a:b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💬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Conscientização é poder.</a:t>
            </a:r>
            <a:b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</a:br>
            <a:r>
              <a:rPr lang="pt-BR" sz="2200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❤️ </a:t>
            </a:r>
            <a:r>
              <a:rPr lang="pt-BR" sz="2200" b="1" dirty="0">
                <a:solidFill>
                  <a:schemeClr val="bg1"/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E responsabilidade é o que transforma diversão em segurança.</a:t>
            </a:r>
            <a:endParaRPr lang="pt-BR" sz="2200" dirty="0">
              <a:solidFill>
                <a:schemeClr val="bg1"/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742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4BB13-5AA5-8184-94B1-E90198DAAC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2E79441-0EB8-405F-AFFA-9D9F9190CDE2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D47CA67-1136-FFD2-E478-DBBA91231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1330D81-2630-2630-A51D-D20B113F6386}"/>
              </a:ext>
            </a:extLst>
          </p:cNvPr>
          <p:cNvSpPr txBox="1"/>
          <p:nvPr/>
        </p:nvSpPr>
        <p:spPr>
          <a:xfrm>
            <a:off x="1545474" y="584998"/>
            <a:ext cx="1043905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pt-BR" sz="4000" b="1" dirty="0">
                <a:solidFill>
                  <a:schemeClr val="bg1"/>
                </a:solidFill>
              </a:rPr>
            </a:br>
            <a:br>
              <a:rPr lang="pt-BR" sz="4000" b="1" dirty="0">
                <a:solidFill>
                  <a:schemeClr val="bg1"/>
                </a:solidFill>
              </a:rPr>
            </a:br>
            <a:r>
              <a:rPr lang="pt-BR" sz="4000" b="1" dirty="0">
                <a:solidFill>
                  <a:schemeClr val="bg1"/>
                </a:solidFill>
              </a:rPr>
              <a:t>📣 </a:t>
            </a:r>
            <a:r>
              <a:rPr lang="pt-BR" sz="4000" b="1" dirty="0" err="1">
                <a:solidFill>
                  <a:schemeClr val="bg1"/>
                </a:solidFill>
              </a:rPr>
              <a:t>Call</a:t>
            </a:r>
            <a:r>
              <a:rPr lang="pt-BR" sz="4000" b="1" dirty="0">
                <a:solidFill>
                  <a:schemeClr val="bg1"/>
                </a:solidFill>
              </a:rPr>
              <a:t> </a:t>
            </a:r>
            <a:r>
              <a:rPr lang="pt-BR" sz="4000" b="1" dirty="0" err="1">
                <a:solidFill>
                  <a:schemeClr val="bg1"/>
                </a:solidFill>
              </a:rPr>
              <a:t>to</a:t>
            </a:r>
            <a:r>
              <a:rPr lang="pt-BR" sz="4000" b="1" dirty="0">
                <a:solidFill>
                  <a:schemeClr val="bg1"/>
                </a:solidFill>
              </a:rPr>
              <a:t> </a:t>
            </a:r>
            <a:r>
              <a:rPr lang="pt-BR" sz="4000" b="1" dirty="0" err="1">
                <a:solidFill>
                  <a:schemeClr val="bg1"/>
                </a:solidFill>
              </a:rPr>
              <a:t>Action</a:t>
            </a:r>
            <a:endParaRPr lang="pt-BR" sz="4000" b="1" dirty="0">
              <a:solidFill>
                <a:schemeClr val="bg1"/>
              </a:solidFill>
            </a:endParaRPr>
          </a:p>
          <a:p>
            <a:br>
              <a:rPr lang="pt-BR" sz="4000" b="1" dirty="0">
                <a:solidFill>
                  <a:schemeClr val="bg1"/>
                </a:solidFill>
              </a:rPr>
            </a:br>
            <a:br>
              <a:rPr lang="pt-BR" sz="4000" b="1" dirty="0">
                <a:solidFill>
                  <a:schemeClr val="bg1"/>
                </a:solidFill>
              </a:rPr>
            </a:br>
            <a:br>
              <a:rPr lang="pt-BR" sz="4000" b="1" dirty="0">
                <a:solidFill>
                  <a:schemeClr val="bg1"/>
                </a:solidFill>
              </a:rPr>
            </a:br>
            <a:br>
              <a:rPr lang="pt-BR" sz="4000" b="1" dirty="0">
                <a:solidFill>
                  <a:schemeClr val="bg1"/>
                </a:solidFill>
              </a:rPr>
            </a:br>
            <a:r>
              <a:rPr lang="pt-BR" sz="4000" b="1" dirty="0">
                <a:solidFill>
                  <a:schemeClr val="bg1"/>
                </a:solidFill>
              </a:rPr>
              <a:t>Compartilhe este guia — pode salvar uma vida.</a:t>
            </a:r>
            <a:br>
              <a:rPr lang="pt-BR" sz="4000" dirty="0">
                <a:solidFill>
                  <a:schemeClr val="bg1"/>
                </a:solidFill>
              </a:rPr>
            </a:br>
            <a:r>
              <a:rPr lang="pt-BR" sz="4000" dirty="0">
                <a:solidFill>
                  <a:schemeClr val="bg1"/>
                </a:solidFill>
              </a:rPr>
              <a:t>Envie para seus amigos, grupos e redes.</a:t>
            </a:r>
            <a:br>
              <a:rPr lang="pt-BR" sz="4000" dirty="0">
                <a:solidFill>
                  <a:schemeClr val="bg1"/>
                </a:solidFill>
              </a:rPr>
            </a:br>
            <a:r>
              <a:rPr lang="pt-BR" sz="4000" dirty="0">
                <a:solidFill>
                  <a:schemeClr val="bg1"/>
                </a:solidFill>
              </a:rPr>
              <a:t>Informação compartilhada é vida multiplicada.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8DAE3D4-F2FC-DB82-75E7-C4103C3B5A5D}"/>
              </a:ext>
            </a:extLst>
          </p:cNvPr>
          <p:cNvSpPr txBox="1"/>
          <p:nvPr/>
        </p:nvSpPr>
        <p:spPr>
          <a:xfrm>
            <a:off x="5620720" y="4998720"/>
            <a:ext cx="1999488" cy="1780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81254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F9465-B7F9-7953-401D-04D4861A1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B815F98-1DA0-EF43-5EAA-AD8636BE8280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051CD34-89C0-82F1-34F7-79D13093A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D58C8F6-C87B-E7C9-E8C4-782236239E01}"/>
              </a:ext>
            </a:extLst>
          </p:cNvPr>
          <p:cNvSpPr txBox="1"/>
          <p:nvPr/>
        </p:nvSpPr>
        <p:spPr>
          <a:xfrm>
            <a:off x="1545474" y="584998"/>
            <a:ext cx="104390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	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Agradecimentos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7618C41-7E71-CE6B-746F-23DB59E4856D}"/>
              </a:ext>
            </a:extLst>
          </p:cNvPr>
          <p:cNvSpPr txBox="1"/>
          <p:nvPr/>
        </p:nvSpPr>
        <p:spPr>
          <a:xfrm>
            <a:off x="5620720" y="4998720"/>
            <a:ext cx="1999488" cy="1780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69045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35267-B52B-536E-02D3-A0EA0EBDA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6FDF0A3-0CF9-54F3-87D5-D78B1D8F4289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66BC276-FD18-85FA-A780-B7D1D1007B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90F907E-AC40-B99D-3F4F-BC7C4BB62A55}"/>
              </a:ext>
            </a:extLst>
          </p:cNvPr>
          <p:cNvSpPr txBox="1"/>
          <p:nvPr/>
        </p:nvSpPr>
        <p:spPr>
          <a:xfrm>
            <a:off x="1545474" y="584998"/>
            <a:ext cx="104390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	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bibliografia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C0E2651-529B-9B3C-92C3-0B070E0C027C}"/>
              </a:ext>
            </a:extLst>
          </p:cNvPr>
          <p:cNvSpPr txBox="1"/>
          <p:nvPr/>
        </p:nvSpPr>
        <p:spPr>
          <a:xfrm>
            <a:off x="5620720" y="4998720"/>
            <a:ext cx="1999488" cy="1780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014790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49E149-D1FA-9A13-C55B-045F3EE90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58553CB4-D1F4-05D2-DC75-329A2565C7CC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A967B4F-0748-A596-8F7C-C98001EF68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82BE926-CB7D-A438-622E-94FA033B0176}"/>
              </a:ext>
            </a:extLst>
          </p:cNvPr>
          <p:cNvSpPr txBox="1"/>
          <p:nvPr/>
        </p:nvSpPr>
        <p:spPr>
          <a:xfrm>
            <a:off x="1545474" y="584998"/>
            <a:ext cx="104390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	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Este ebook é um projeto para o Santander trainee 2026... </a:t>
            </a:r>
            <a:r>
              <a:rPr lang="pt-BR" dirty="0" err="1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Bla</a:t>
            </a:r>
            <a:r>
              <a:rPr lang="pt-BR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bla</a:t>
            </a:r>
            <a:r>
              <a:rPr lang="pt-BR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A23994E-D922-A2ED-892D-78700E61B9A3}"/>
              </a:ext>
            </a:extLst>
          </p:cNvPr>
          <p:cNvSpPr txBox="1"/>
          <p:nvPr/>
        </p:nvSpPr>
        <p:spPr>
          <a:xfrm>
            <a:off x="5620720" y="4998720"/>
            <a:ext cx="1999488" cy="1780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919168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EB0F0-52EF-E6C5-156E-9743807A9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24453F-EC0D-CB08-0FA3-7CC75E9D6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B8604498-C48B-13DA-CCA5-C31AF7D8D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3989CEE-68A3-3E71-8606-B0E8CF970A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CD0C22B-815D-0C88-6631-AD75F414E9A8}"/>
              </a:ext>
            </a:extLst>
          </p:cNvPr>
          <p:cNvSpPr txBox="1"/>
          <p:nvPr/>
        </p:nvSpPr>
        <p:spPr>
          <a:xfrm>
            <a:off x="2798618" y="1602423"/>
            <a:ext cx="720436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ÍNDICE: 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</a:br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                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</a:br>
            <a:br>
              <a:rPr lang="pt-BR" dirty="0">
                <a:solidFill>
                  <a:schemeClr val="bg1"/>
                </a:solidFill>
              </a:rPr>
            </a:br>
            <a:endParaRPr lang="pt-BR" sz="1000" dirty="0">
              <a:solidFill>
                <a:schemeClr val="bg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24470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71345-F104-9132-07B5-00349CF1B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8851A5D7-2CFB-BFD0-CED8-8185D2FD1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3B0689B-3FF5-D639-6B7F-6AD51936C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7DF1D91-E421-74B8-C4E3-F466B53E9F81}"/>
              </a:ext>
            </a:extLst>
          </p:cNvPr>
          <p:cNvSpPr txBox="1"/>
          <p:nvPr/>
        </p:nvSpPr>
        <p:spPr>
          <a:xfrm>
            <a:off x="2798618" y="1602423"/>
            <a:ext cx="7204363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1 - INTRODUÇÃO: 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</a:br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                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</a:br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A </a:t>
            </a: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FESTA QUE PODE VIRAR UMA TRAGÉDIA</a:t>
            </a:r>
            <a:r>
              <a:rPr lang="pt-BR" b="1" dirty="0">
                <a:solidFill>
                  <a:srgbClr val="C00000"/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,</a:t>
            </a:r>
            <a:br>
              <a:rPr lang="pt-BR" dirty="0">
                <a:solidFill>
                  <a:schemeClr val="bg1"/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</a:br>
            <a:br>
              <a:rPr lang="pt-BR" dirty="0">
                <a:solidFill>
                  <a:schemeClr val="bg1"/>
                </a:solidFill>
              </a:rPr>
            </a:br>
            <a:endParaRPr lang="pt-BR" sz="1000" dirty="0">
              <a:solidFill>
                <a:schemeClr val="bg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85780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CE5DFF87-3AA1-DFA2-29F2-7E2372196AEC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5B801CC-83D0-5983-6A90-42BAF06405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AE2FA2E-96C7-02EC-367D-4EAD6439BC82}"/>
              </a:ext>
            </a:extLst>
          </p:cNvPr>
          <p:cNvSpPr txBox="1"/>
          <p:nvPr/>
        </p:nvSpPr>
        <p:spPr>
          <a:xfrm>
            <a:off x="1545474" y="584998"/>
            <a:ext cx="104390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	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B2B1B08-916C-343F-78D5-8E7F3A335F7F}"/>
              </a:ext>
            </a:extLst>
          </p:cNvPr>
          <p:cNvSpPr txBox="1"/>
          <p:nvPr/>
        </p:nvSpPr>
        <p:spPr>
          <a:xfrm>
            <a:off x="5645380" y="805087"/>
            <a:ext cx="652549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800" b="1" dirty="0">
                <a:solidFill>
                  <a:schemeClr val="bg1">
                    <a:lumMod val="95000"/>
                  </a:schemeClr>
                </a:solidFill>
              </a:rPr>
              <a:t>A MÚSICA TOCAVA ALTO, AS RISADAS ENCHIAM O AR E A ENERGIA ERA CONTAGIANTE — MAIS UMA NOITE COMUM ENTRE AMIGOS. MAS O QUE COMEÇOU COM UM BRINDE, TERMINOU EM TRAGÉDIA. A BEBIDA “DA HORA” ESCONDIA UM INIMIGO INVISÍVEL: O METANOL.</a:t>
            </a:r>
            <a:br>
              <a:rPr lang="pt-BR" sz="28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pt-BR" sz="2800" b="1" dirty="0">
                <a:solidFill>
                  <a:schemeClr val="bg1">
                    <a:lumMod val="95000"/>
                  </a:schemeClr>
                </a:solidFill>
              </a:rPr>
              <a:t>O QUE PARECIA UMA SIMPLES DOR DE CABEÇA LOGO SE TRANSFORMOU EM VISÃO TURVA, NÁUSEAS INTENSAS E, EM ALGUNS CASOS, A PERDA DA VIDA</a:t>
            </a:r>
            <a:r>
              <a:rPr lang="pt-BR" sz="2400" b="1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5CBA509-B007-0046-5973-0E426E3DD01E}"/>
              </a:ext>
            </a:extLst>
          </p:cNvPr>
          <p:cNvSpPr txBox="1"/>
          <p:nvPr/>
        </p:nvSpPr>
        <p:spPr>
          <a:xfrm>
            <a:off x="630729" y="2133171"/>
            <a:ext cx="447501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Segundo o </a:t>
            </a:r>
            <a:r>
              <a:rPr lang="pt-BR" sz="2400" b="1" dirty="0">
                <a:solidFill>
                  <a:schemeClr val="bg1">
                    <a:lumMod val="95000"/>
                  </a:schemeClr>
                </a:solidFill>
              </a:rPr>
              <a:t>Ministério da Saúde (2025)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, já foram </a:t>
            </a:r>
            <a:r>
              <a:rPr lang="pt-BR" sz="2400" b="1" dirty="0">
                <a:solidFill>
                  <a:schemeClr val="bg1">
                    <a:lumMod val="95000"/>
                  </a:schemeClr>
                </a:solidFill>
              </a:rPr>
              <a:t>195 notificações e 113 casos confirmados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 de intoxicação por metanol em São Paulo — números que representam </a:t>
            </a:r>
            <a:r>
              <a:rPr lang="pt-BR" sz="2400" b="1" dirty="0">
                <a:solidFill>
                  <a:schemeClr val="bg1">
                    <a:lumMod val="95000"/>
                  </a:schemeClr>
                </a:solidFill>
              </a:rPr>
              <a:t>vidas reais e festas que nunca mais foram as mesmas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IE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F87E2FC-B8C7-8C83-2642-BDAF267A575D}"/>
              </a:ext>
            </a:extLst>
          </p:cNvPr>
          <p:cNvSpPr txBox="1"/>
          <p:nvPr/>
        </p:nvSpPr>
        <p:spPr>
          <a:xfrm>
            <a:off x="1004801" y="7692763"/>
            <a:ext cx="110413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ESTE EBOOK </a:t>
            </a:r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NÃO VEIO PARA ESTRAGAR A DIVERSÃO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, MAS PARA </a:t>
            </a:r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PROTEGER VOCÊ E QUEM VOCÊ AMA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. EM TEMPOS DE DESINFORMAÇÃO, </a:t>
            </a:r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CONHECIMENTO É A SUA MELHOR DEFESA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. AQUI, VOCÊ VAI APRENDER A </a:t>
            </a:r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RECONHECER OS RISCOS, ENTENDER O PERIGO INVISÍVEL DO METANOL E AGIR COM CONSCIÊNCIA</a:t>
            </a: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.</a:t>
            </a:r>
            <a:endParaRPr lang="en-IE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43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75C68D-5EC1-FFB4-6E64-A23EA17EE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5DE285-7A06-44E3-6D4E-86B260EF1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EFAB79AA-B2BA-550F-9B17-A9C38E0C3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38088B0-EBFD-8149-F981-88C2409817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12D64A9-9B67-1F10-BFEA-9490989B8A10}"/>
              </a:ext>
            </a:extLst>
          </p:cNvPr>
          <p:cNvSpPr txBox="1"/>
          <p:nvPr/>
        </p:nvSpPr>
        <p:spPr>
          <a:xfrm>
            <a:off x="2798618" y="1602423"/>
            <a:ext cx="7204363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2 - </a:t>
            </a:r>
            <a:r>
              <a:rPr lang="pt-BR" sz="5400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CAPÍTULO 1	</a:t>
            </a: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O INIMIGO INVISÍVEL - O QUE É O METANOL?</a:t>
            </a: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 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</a:br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               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</a:br>
            <a:br>
              <a:rPr lang="pt-BR" dirty="0">
                <a:solidFill>
                  <a:schemeClr val="bg1"/>
                </a:solidFill>
              </a:rPr>
            </a:br>
            <a:endParaRPr lang="pt-BR" sz="1000" dirty="0">
              <a:solidFill>
                <a:schemeClr val="bg1"/>
              </a:solidFill>
            </a:endParaRPr>
          </a:p>
          <a:p>
            <a:endParaRPr lang="en-IE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FF453B56-AAEB-424D-A4D9-F3401C6725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080" y="6177139"/>
            <a:ext cx="3347085" cy="223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47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7284A-8273-FFEE-51B5-009F4C6E3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61FC1F41-51A2-2F26-6DB2-57995AE97F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EFD6DC04-CE92-F44F-AC39-ADCA82FA3680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C1D22A5-8146-8E35-A666-16C87F68E354}"/>
              </a:ext>
            </a:extLst>
          </p:cNvPr>
          <p:cNvSpPr txBox="1"/>
          <p:nvPr/>
        </p:nvSpPr>
        <p:spPr>
          <a:xfrm>
            <a:off x="767337" y="889798"/>
            <a:ext cx="329946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Imagine dois líquidos transparentes, com cheiro parecido e aparência idêntica.</a:t>
            </a:r>
            <a:br>
              <a:rPr lang="pt-BR" sz="32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</a:br>
            <a:r>
              <a:rPr lang="pt-BR" sz="32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Um deles é o </a:t>
            </a:r>
            <a:r>
              <a:rPr lang="pt-BR" sz="32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etanol</a:t>
            </a:r>
            <a:r>
              <a:rPr lang="pt-BR" sz="32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, usado nas bebidas alcoólicas que conhecemos. O outro é o </a:t>
            </a:r>
            <a:r>
              <a:rPr lang="pt-BR" sz="32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metanol</a:t>
            </a:r>
            <a:r>
              <a:rPr lang="pt-BR" sz="32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, um produto industrial altamente tóxico — o tipo de álcool usado em combustíveis, solventes e produtos de limpeza.</a:t>
            </a:r>
            <a:endParaRPr lang="en-IE" sz="3200" dirty="0">
              <a:solidFill>
                <a:schemeClr val="bg1">
                  <a:lumMod val="95000"/>
                </a:schemeClr>
              </a:solidFill>
              <a:latin typeface="Open Sans Condensed" pitchFamily="2" charset="0"/>
              <a:ea typeface="Open Sans Condensed" pitchFamily="2" charset="0"/>
              <a:cs typeface="Open Sans Condensed" pitchFamily="2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F5B7C6A-C1BA-A2A1-D71A-AE4DEE5BAAE5}"/>
              </a:ext>
            </a:extLst>
          </p:cNvPr>
          <p:cNvSpPr txBox="1"/>
          <p:nvPr/>
        </p:nvSpPr>
        <p:spPr>
          <a:xfrm>
            <a:off x="5267705" y="601218"/>
            <a:ext cx="69342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A diferença? Está </a:t>
            </a:r>
            <a:r>
              <a:rPr lang="pt-BR" sz="2200" b="1" dirty="0">
                <a:solidFill>
                  <a:schemeClr val="bg1">
                    <a:lumMod val="95000"/>
                  </a:schemeClr>
                </a:solidFill>
              </a:rPr>
              <a:t>na forma como o corpo reage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. Enquanto o etanol é processado naturalmente pelo fígado, o metanol se transforma em </a:t>
            </a:r>
            <a:r>
              <a:rPr lang="pt-BR" sz="2200" b="1" dirty="0">
                <a:solidFill>
                  <a:schemeClr val="bg1">
                    <a:lumMod val="95000"/>
                  </a:schemeClr>
                </a:solidFill>
              </a:rPr>
              <a:t>ácido fórmico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, uma substância que </a:t>
            </a:r>
            <a:r>
              <a:rPr lang="pt-BR" sz="2200" b="1" dirty="0">
                <a:solidFill>
                  <a:schemeClr val="bg1">
                    <a:lumMod val="95000"/>
                  </a:schemeClr>
                </a:solidFill>
              </a:rPr>
              <a:t>ataca o sistema nervoso e destrói o nervo óptico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. É por isso que </a:t>
            </a:r>
            <a:r>
              <a:rPr lang="pt-BR" sz="2200" b="1" dirty="0">
                <a:solidFill>
                  <a:schemeClr val="bg1">
                    <a:lumMod val="95000"/>
                  </a:schemeClr>
                </a:solidFill>
              </a:rPr>
              <a:t>muitas vítimas perdem a visão ou morrem</a:t>
            </a:r>
            <a:r>
              <a:rPr lang="pt-BR" sz="2200" dirty="0">
                <a:solidFill>
                  <a:schemeClr val="bg1">
                    <a:lumMod val="95000"/>
                  </a:schemeClr>
                </a:solidFill>
              </a:rPr>
              <a:t> após ingerir bebidas contaminadas.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611D231-5948-07C8-921D-7424BF7D29A6}"/>
              </a:ext>
            </a:extLst>
          </p:cNvPr>
          <p:cNvSpPr txBox="1"/>
          <p:nvPr/>
        </p:nvSpPr>
        <p:spPr>
          <a:xfrm>
            <a:off x="9703781" y="4017130"/>
            <a:ext cx="2638456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De acordo com o </a:t>
            </a:r>
            <a:r>
              <a:rPr lang="pt-BR" sz="2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Ministério da Saúde (2025)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, mais de </a:t>
            </a:r>
            <a:r>
              <a:rPr lang="pt-BR" sz="2400" b="1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100 casos confirmados</a:t>
            </a:r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 de intoxicação por metanol foram registrados só neste ano em São Paulo — muitos deles ligados a bebidas falsificadas.</a:t>
            </a:r>
            <a:br>
              <a:rPr lang="pt-BR" sz="24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</a:br>
            <a:r>
              <a:rPr lang="pt-BR" sz="2400" dirty="0">
                <a:solidFill>
                  <a:schemeClr val="bg1">
                    <a:lumMod val="95000"/>
                  </a:schemeClr>
                </a:solidFill>
                <a:latin typeface="Open Sans Condensed" pitchFamily="2" charset="0"/>
                <a:ea typeface="Open Sans Condensed" pitchFamily="2" charset="0"/>
                <a:cs typeface="Open Sans Condensed" pitchFamily="2" charset="0"/>
              </a:rPr>
              <a:t>A aparência é a mesma. O perigo, invisível.</a:t>
            </a:r>
            <a:endParaRPr lang="en-IE" sz="2400" dirty="0">
              <a:solidFill>
                <a:schemeClr val="bg1">
                  <a:lumMod val="95000"/>
                </a:schemeClr>
              </a:solidFill>
              <a:latin typeface="Open Sans Condensed" pitchFamily="2" charset="0"/>
              <a:ea typeface="Open Sans Condensed" pitchFamily="2" charset="0"/>
              <a:cs typeface="Open Sans Condensed" pitchFamily="2" charset="0"/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B0C2AFBD-45BA-9859-9799-2BF47C71B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621" y="3111195"/>
            <a:ext cx="5290584" cy="548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07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04D1A-7BB3-0B92-7654-2238C35F8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F1DFA5-7CB1-43D2-8273-B60A0448E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7AAA6681-470D-FA23-7010-D11AE9FB6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81" y="2555875"/>
            <a:ext cx="6091238" cy="6091238"/>
          </a:xfr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C2825E2-F3C6-3304-8377-67FF5590F5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3CEBBEB-C2E6-EF5C-E27C-F5809F44FD77}"/>
              </a:ext>
            </a:extLst>
          </p:cNvPr>
          <p:cNvSpPr txBox="1"/>
          <p:nvPr/>
        </p:nvSpPr>
        <p:spPr>
          <a:xfrm>
            <a:off x="2798618" y="1602423"/>
            <a:ext cx="7204363" cy="827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2 - </a:t>
            </a:r>
            <a:r>
              <a:rPr lang="pt-BR" sz="5400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CAPÍTULO 2</a:t>
            </a: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SINAIS DE ALERTA - IDENTIFIQUE BEBIDAS FALSIFICADAS</a:t>
            </a:r>
          </a:p>
          <a:p>
            <a:pPr algn="ctr"/>
            <a:endParaRPr lang="pt-BR" sz="5400" b="1" dirty="0">
              <a:solidFill>
                <a:schemeClr val="bg1">
                  <a:lumMod val="9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               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</a:br>
            <a:br>
              <a:rPr lang="pt-BR" dirty="0">
                <a:solidFill>
                  <a:schemeClr val="bg1"/>
                </a:solidFill>
              </a:rPr>
            </a:br>
            <a:endParaRPr lang="pt-BR" sz="1000" dirty="0">
              <a:solidFill>
                <a:schemeClr val="bg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175747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D0BA6-6584-5BF2-BC85-ABDDA9411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A7BB31D0-91C0-F26C-D224-A09827181E14}"/>
              </a:ext>
            </a:extLst>
          </p:cNvPr>
          <p:cNvSpPr txBox="1">
            <a:spLocks/>
          </p:cNvSpPr>
          <p:nvPr/>
        </p:nvSpPr>
        <p:spPr>
          <a:xfrm>
            <a:off x="1004801" y="5180159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801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16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E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75B35B6-9330-AEA6-B408-670849C0F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BA34B35-0A27-33A7-2098-C7C4EECE664C}"/>
              </a:ext>
            </a:extLst>
          </p:cNvPr>
          <p:cNvSpPr txBox="1"/>
          <p:nvPr/>
        </p:nvSpPr>
        <p:spPr>
          <a:xfrm>
            <a:off x="1545474" y="584998"/>
            <a:ext cx="104390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	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B089020-3573-B05C-0241-9AB7349BE1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651" y="662940"/>
            <a:ext cx="8191500" cy="81915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D9C6029-30C0-DAB1-4688-E86297E6345A}"/>
              </a:ext>
            </a:extLst>
          </p:cNvPr>
          <p:cNvSpPr/>
          <p:nvPr/>
        </p:nvSpPr>
        <p:spPr>
          <a:xfrm>
            <a:off x="3035808" y="4888992"/>
            <a:ext cx="2157984" cy="198416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184FCB77-2B16-99F3-D805-A5D0E0E2D83B}"/>
              </a:ext>
            </a:extLst>
          </p:cNvPr>
          <p:cNvSpPr/>
          <p:nvPr/>
        </p:nvSpPr>
        <p:spPr>
          <a:xfrm>
            <a:off x="5488409" y="4888991"/>
            <a:ext cx="2157984" cy="198416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453BBE87-6F53-1B9C-B48D-0A40F083A3AF}"/>
              </a:ext>
            </a:extLst>
          </p:cNvPr>
          <p:cNvSpPr/>
          <p:nvPr/>
        </p:nvSpPr>
        <p:spPr>
          <a:xfrm>
            <a:off x="8151599" y="4913375"/>
            <a:ext cx="1870918" cy="176739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pt-BR" sz="1400" b="1" dirty="0"/>
              <a:t>Desconfie se:</a:t>
            </a:r>
            <a:endParaRPr lang="pt-BR" sz="1400" dirty="0"/>
          </a:p>
          <a:p>
            <a:r>
              <a:rPr lang="pt-BR" sz="1400" dirty="0"/>
              <a:t>Cor </a:t>
            </a:r>
            <a:r>
              <a:rPr lang="pt-BR" sz="1400" b="1" dirty="0"/>
              <a:t>estranha ou turva</a:t>
            </a:r>
            <a:r>
              <a:rPr lang="pt-BR" sz="1400" dirty="0"/>
              <a:t> 👀</a:t>
            </a:r>
          </a:p>
          <a:p>
            <a:r>
              <a:rPr lang="pt-BR" sz="1400" dirty="0"/>
              <a:t>Cheiro </a:t>
            </a:r>
            <a:r>
              <a:rPr lang="pt-BR" sz="1400" b="1" dirty="0"/>
              <a:t>diferente do usual</a:t>
            </a:r>
            <a:r>
              <a:rPr lang="pt-BR" sz="1400" dirty="0"/>
              <a:t> 👃</a:t>
            </a:r>
          </a:p>
          <a:p>
            <a:r>
              <a:rPr lang="pt-BR" sz="1400" dirty="0"/>
              <a:t>Gosto </a:t>
            </a:r>
            <a:r>
              <a:rPr lang="pt-BR" sz="1400" b="1" dirty="0"/>
              <a:t>amargo ou químico</a:t>
            </a:r>
            <a:r>
              <a:rPr lang="pt-BR" sz="1400" dirty="0"/>
              <a:t> 👅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BF40E63-9875-68F2-5E10-13620871D5D9}"/>
              </a:ext>
            </a:extLst>
          </p:cNvPr>
          <p:cNvSpPr txBox="1"/>
          <p:nvPr/>
        </p:nvSpPr>
        <p:spPr>
          <a:xfrm>
            <a:off x="5620720" y="4998720"/>
            <a:ext cx="1999488" cy="1780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E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7CE3B9FF-E22E-477F-544F-E1CD0CA8584B}"/>
              </a:ext>
            </a:extLst>
          </p:cNvPr>
          <p:cNvSpPr txBox="1"/>
          <p:nvPr/>
        </p:nvSpPr>
        <p:spPr>
          <a:xfrm>
            <a:off x="5620720" y="4998720"/>
            <a:ext cx="21579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Desconfie se:</a:t>
            </a:r>
            <a:endParaRPr lang="pt-BR" sz="1400" dirty="0"/>
          </a:p>
          <a:p>
            <a:r>
              <a:rPr lang="pt-BR" sz="1400" dirty="0"/>
              <a:t>Preço </a:t>
            </a:r>
            <a:r>
              <a:rPr lang="pt-BR" sz="1400" b="1" dirty="0"/>
              <a:t>muito abaixo </a:t>
            </a:r>
            <a:r>
              <a:rPr lang="pt-BR" sz="1600" b="1" dirty="0"/>
              <a:t>do</a:t>
            </a:r>
            <a:r>
              <a:rPr lang="pt-BR" sz="1400" b="1" dirty="0"/>
              <a:t> normal</a:t>
            </a:r>
            <a:r>
              <a:rPr lang="pt-BR" sz="1400" dirty="0"/>
              <a:t> 💸</a:t>
            </a:r>
          </a:p>
          <a:p>
            <a:r>
              <a:rPr lang="pt-BR" sz="1400" dirty="0"/>
              <a:t>Venda em </a:t>
            </a:r>
            <a:r>
              <a:rPr lang="pt-BR" sz="1400" b="1" dirty="0"/>
              <a:t>sites ou perfis desconhecidos</a:t>
            </a:r>
            <a:r>
              <a:rPr lang="pt-BR" sz="1400" dirty="0"/>
              <a:t> 🌐</a:t>
            </a:r>
          </a:p>
          <a:p>
            <a:r>
              <a:rPr lang="pt-BR" sz="1400" dirty="0"/>
              <a:t>Local de compra </a:t>
            </a:r>
            <a:r>
              <a:rPr lang="pt-BR" sz="1400" b="1" dirty="0"/>
              <a:t>não confiável</a:t>
            </a:r>
            <a:r>
              <a:rPr lang="pt-BR" sz="1400" dirty="0"/>
              <a:t> 🏪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878A1E8-2F56-FF97-55F1-579F92F8CC36}"/>
              </a:ext>
            </a:extLst>
          </p:cNvPr>
          <p:cNvSpPr txBox="1"/>
          <p:nvPr/>
        </p:nvSpPr>
        <p:spPr>
          <a:xfrm>
            <a:off x="3115056" y="4998720"/>
            <a:ext cx="19526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/>
              <a:t>Desconfie se:</a:t>
            </a:r>
            <a:endParaRPr lang="pt-BR" sz="1400" dirty="0"/>
          </a:p>
          <a:p>
            <a:r>
              <a:rPr lang="pt-BR" sz="1400" dirty="0"/>
              <a:t>Rótulo </a:t>
            </a:r>
            <a:r>
              <a:rPr lang="pt-BR" sz="1400" b="1" dirty="0"/>
              <a:t>mal impresso</a:t>
            </a:r>
            <a:r>
              <a:rPr lang="pt-BR" sz="1400" dirty="0"/>
              <a:t>, borrado ou desalinhado 🏷️</a:t>
            </a:r>
          </a:p>
          <a:p>
            <a:r>
              <a:rPr lang="pt-BR" sz="1400" dirty="0"/>
              <a:t>Lacre </a:t>
            </a:r>
            <a:r>
              <a:rPr lang="pt-BR" sz="1400" b="1" dirty="0"/>
              <a:t>violado ou ausente</a:t>
            </a:r>
            <a:r>
              <a:rPr lang="pt-BR" sz="1400" dirty="0"/>
              <a:t> 🔒</a:t>
            </a:r>
          </a:p>
          <a:p>
            <a:r>
              <a:rPr lang="pt-BR" sz="1400" dirty="0"/>
              <a:t>Garrafa com </a:t>
            </a:r>
            <a:r>
              <a:rPr lang="pt-BR" sz="1400" b="1" dirty="0"/>
              <a:t>diferenças de cor ou formato</a:t>
            </a:r>
            <a:r>
              <a:rPr lang="pt-BR" sz="1400" dirty="0"/>
              <a:t> 🥂</a:t>
            </a:r>
          </a:p>
        </p:txBody>
      </p:sp>
    </p:spTree>
    <p:extLst>
      <p:ext uri="{BB962C8B-B14F-4D97-AF65-F5344CB8AC3E}">
        <p14:creationId xmlns:p14="http://schemas.microsoft.com/office/powerpoint/2010/main" val="1453444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37CFAC-D954-04C1-EEBC-B2589D4FD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D2B934-4B87-DEFB-E5CD-EE01E2BA3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48641990-74D1-7B1E-208E-90709FB62F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181" y="2555875"/>
            <a:ext cx="6091238" cy="6091238"/>
          </a:xfr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403C5E4-08CD-9B10-8614-88E54D5A6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345" y="0"/>
            <a:ext cx="18260290" cy="96012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51D1520-FCD2-369D-018F-390FAC2C5C2A}"/>
              </a:ext>
            </a:extLst>
          </p:cNvPr>
          <p:cNvSpPr txBox="1"/>
          <p:nvPr/>
        </p:nvSpPr>
        <p:spPr>
          <a:xfrm>
            <a:off x="2798618" y="1602423"/>
            <a:ext cx="7204363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2 - </a:t>
            </a:r>
            <a:r>
              <a:rPr lang="pt-BR" sz="5400" dirty="0">
                <a:solidFill>
                  <a:schemeClr val="bg1">
                    <a:lumMod val="95000"/>
                  </a:schemeClr>
                </a:solidFill>
                <a:latin typeface="Open Sans Condensed ExtraBold" pitchFamily="2" charset="0"/>
                <a:ea typeface="Open Sans Condensed ExtraBold" pitchFamily="2" charset="0"/>
                <a:cs typeface="Open Sans Condensed ExtraBold" pitchFamily="2" charset="0"/>
              </a:rPr>
              <a:t>CAPÍTULO 3</a:t>
            </a: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endParaRPr lang="pt-BR" sz="5400" dirty="0">
              <a:solidFill>
                <a:schemeClr val="bg1">
                  <a:lumMod val="95000"/>
                </a:schemeClr>
              </a:solidFill>
              <a:latin typeface="Open Sans Condensed ExtraBold" pitchFamily="2" charset="0"/>
              <a:ea typeface="Open Sans Condensed ExtraBold" pitchFamily="2" charset="0"/>
              <a:cs typeface="Open Sans Condensed ExtraBold" pitchFamily="2" charset="0"/>
            </a:endParaRP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 LINHA DE FOGO — FESTAS, BARES E O MUNDO DIGITAL</a:t>
            </a: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               </a:t>
            </a:r>
            <a:br>
              <a:rPr lang="pt-BR" sz="5400" b="1" dirty="0">
                <a:solidFill>
                  <a:schemeClr val="bg1">
                    <a:lumMod val="9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</a:br>
            <a:br>
              <a:rPr lang="pt-BR" dirty="0">
                <a:solidFill>
                  <a:schemeClr val="bg1"/>
                </a:solidFill>
              </a:rPr>
            </a:br>
            <a:endParaRPr lang="pt-BR" sz="1000" dirty="0">
              <a:solidFill>
                <a:schemeClr val="bg1"/>
              </a:solidFill>
            </a:endParaRP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495471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1461</Words>
  <Application>Microsoft Office PowerPoint</Application>
  <PresentationFormat>Papel A3 (297 x 420 mm)</PresentationFormat>
  <Paragraphs>106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Open Sans</vt:lpstr>
      <vt:lpstr>Open Sans Condensed</vt:lpstr>
      <vt:lpstr>Open Sans Condensed ExtraBold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apedro.rp@gmail.com</dc:creator>
  <cp:lastModifiedBy>apedro.rp@gmail.com</cp:lastModifiedBy>
  <cp:revision>5</cp:revision>
  <dcterms:created xsi:type="dcterms:W3CDTF">2025-10-05T18:26:45Z</dcterms:created>
  <dcterms:modified xsi:type="dcterms:W3CDTF">2025-10-06T21:03:57Z</dcterms:modified>
</cp:coreProperties>
</file>

<file path=docProps/thumbnail.jpeg>
</file>